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CCCDA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Lucida Grande"/>
          <a:ea typeface="Lucida Grande"/>
          <a:cs typeface="Lucida Grand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" name="Shape 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DECEF"/>
                </a:solidFill>
              </a:defRPr>
            </a:lvl1pPr>
            <a:lvl2pPr>
              <a:defRPr>
                <a:solidFill>
                  <a:srgbClr val="EDECEF"/>
                </a:solidFill>
              </a:defRPr>
            </a:lvl2pPr>
            <a:lvl3pPr>
              <a:defRPr>
                <a:solidFill>
                  <a:srgbClr val="EDECEF"/>
                </a:solidFill>
              </a:defRPr>
            </a:lvl3pPr>
            <a:lvl4pPr>
              <a:defRPr>
                <a:solidFill>
                  <a:srgbClr val="EDECEF"/>
                </a:solidFill>
              </a:defRPr>
            </a:lvl4pPr>
            <a:lvl5pPr>
              <a:defRPr>
                <a:solidFill>
                  <a:srgbClr val="EDECE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8348099" y="6409054"/>
            <a:ext cx="393240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 defTabSz="457200">
              <a:defRPr sz="1800">
                <a:solidFill>
                  <a:srgbClr val="878787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9pPr>
    </p:titleStyle>
    <p:bodyStyle>
      <a:lvl1pPr marL="342900" marR="0" indent="-3429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1pPr>
      <a:lvl2pPr marL="342900" marR="0" indent="381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2pPr>
      <a:lvl3pPr marL="342900" marR="0" indent="4953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3pPr>
      <a:lvl4pPr marL="342900" marR="0" indent="9525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4pPr>
      <a:lvl5pPr marL="342900" marR="0" indent="14097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5pPr>
      <a:lvl6pPr marL="342900" marR="0" indent="18669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6pPr>
      <a:lvl7pPr marL="342900" marR="0" indent="23241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7pPr>
      <a:lvl8pPr marL="342900" marR="0" indent="27813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8pPr>
      <a:lvl9pPr marL="342900" marR="0" indent="3238500" algn="ctr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Lucida Grande"/>
          <a:ea typeface="Lucida Grande"/>
          <a:cs typeface="Lucida Grande"/>
          <a:sym typeface="Lucida Grande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ucida Grand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dge.org/3rd_culture/anderson08/anderson08_index.html" TargetMode="External"/><Relationship Id="rId3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ylervigen.com/" TargetMode="External"/><Relationship Id="rId3" Type="http://schemas.openxmlformats.org/officeDocument/2006/relationships/image" Target="../media/image3.tif"/><Relationship Id="rId4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waikato.ac.nz/ml/index.html" TargetMode="External"/><Relationship Id="rId3" Type="http://schemas.openxmlformats.org/officeDocument/2006/relationships/image" Target="../media/image7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ntroduction to Data Science 1"/>
          <p:cNvSpPr txBox="1"/>
          <p:nvPr>
            <p:ph type="ctrTitle" idx="4294967295"/>
          </p:nvPr>
        </p:nvSpPr>
        <p:spPr>
          <a:xfrm>
            <a:off x="164107" y="2408237"/>
            <a:ext cx="8815786" cy="20415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Introduction to Data Science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" name="furriness predicts cuteness…"/>
          <p:cNvSpPr txBox="1"/>
          <p:nvPr>
            <p:ph type="body" sz="half" idx="1"/>
          </p:nvPr>
        </p:nvSpPr>
        <p:spPr>
          <a:xfrm>
            <a:off x="635000" y="1727200"/>
            <a:ext cx="8229600" cy="1989981"/>
          </a:xfrm>
          <a:prstGeom prst="rect">
            <a:avLst/>
          </a:prstGeom>
        </p:spPr>
        <p:txBody>
          <a:bodyPr/>
          <a:lstStyle/>
          <a:p>
            <a:pPr lvl="1" marL="381000" indent="-152400" algn="l">
              <a:buSzPct val="100000"/>
              <a:buChar char="•"/>
            </a:pPr>
            <a:r>
              <a:t>   </a:t>
            </a:r>
            <a:r>
              <a:t>furriness predicts cuteness</a:t>
            </a:r>
          </a:p>
          <a:p>
            <a:pPr lvl="1" marL="393700" indent="-165100" algn="l">
              <a:buSzPct val="100000"/>
              <a:buChar char="•"/>
            </a:pPr>
          </a:p>
          <a:p>
            <a:pPr lvl="1" marL="812800" indent="-584200" algn="l">
              <a:buSzPct val="100000"/>
              <a:buChar char="•"/>
            </a:pPr>
            <a:r>
              <a:t>correlation allows for prediction</a:t>
            </a:r>
          </a:p>
        </p:txBody>
      </p:sp>
      <p:sp>
        <p:nvSpPr>
          <p:cNvPr id="105" name="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Correlation</a:t>
            </a:r>
          </a:p>
        </p:txBody>
      </p:sp>
      <p:grpSp>
        <p:nvGrpSpPr>
          <p:cNvPr id="126" name="Group"/>
          <p:cNvGrpSpPr/>
          <p:nvPr/>
        </p:nvGrpSpPr>
        <p:grpSpPr>
          <a:xfrm>
            <a:off x="2899424" y="4071142"/>
            <a:ext cx="3700752" cy="2646278"/>
            <a:chOff x="0" y="0"/>
            <a:chExt cx="3700751" cy="2646276"/>
          </a:xfrm>
        </p:grpSpPr>
        <p:sp>
          <p:nvSpPr>
            <p:cNvPr id="106" name="Line"/>
            <p:cNvSpPr/>
            <p:nvPr/>
          </p:nvSpPr>
          <p:spPr>
            <a:xfrm>
              <a:off x="138254" y="2494958"/>
              <a:ext cx="3080812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07" name="Line"/>
            <p:cNvSpPr/>
            <p:nvPr/>
          </p:nvSpPr>
          <p:spPr>
            <a:xfrm flipV="1">
              <a:off x="151132" y="331965"/>
              <a:ext cx="1" cy="2166980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pic>
          <p:nvPicPr>
            <p:cNvPr id="10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96716" y="2343640"/>
              <a:ext cx="404036" cy="3026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02637" cy="3026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" name="Circle"/>
            <p:cNvSpPr/>
            <p:nvPr/>
          </p:nvSpPr>
          <p:spPr>
            <a:xfrm>
              <a:off x="472996" y="1966614"/>
              <a:ext cx="121460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11" name="Circle"/>
            <p:cNvSpPr/>
            <p:nvPr/>
          </p:nvSpPr>
          <p:spPr>
            <a:xfrm>
              <a:off x="321173" y="2258114"/>
              <a:ext cx="121460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12" name="Circle"/>
            <p:cNvSpPr/>
            <p:nvPr/>
          </p:nvSpPr>
          <p:spPr>
            <a:xfrm>
              <a:off x="807007" y="1893739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13" name="Circle"/>
            <p:cNvSpPr/>
            <p:nvPr/>
          </p:nvSpPr>
          <p:spPr>
            <a:xfrm>
              <a:off x="667330" y="2173093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14" name="Circle"/>
            <p:cNvSpPr/>
            <p:nvPr/>
          </p:nvSpPr>
          <p:spPr>
            <a:xfrm>
              <a:off x="989860" y="1505073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15" name="Circle"/>
            <p:cNvSpPr/>
            <p:nvPr/>
          </p:nvSpPr>
          <p:spPr>
            <a:xfrm>
              <a:off x="983121" y="1754062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16" name="Circle"/>
            <p:cNvSpPr/>
            <p:nvPr/>
          </p:nvSpPr>
          <p:spPr>
            <a:xfrm>
              <a:off x="1219965" y="1893739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17" name="Circle"/>
            <p:cNvSpPr/>
            <p:nvPr/>
          </p:nvSpPr>
          <p:spPr>
            <a:xfrm>
              <a:off x="1329277" y="1505073"/>
              <a:ext cx="121460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18" name="Circle"/>
            <p:cNvSpPr/>
            <p:nvPr/>
          </p:nvSpPr>
          <p:spPr>
            <a:xfrm>
              <a:off x="1724017" y="1359778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19" name="Circle"/>
            <p:cNvSpPr/>
            <p:nvPr/>
          </p:nvSpPr>
          <p:spPr>
            <a:xfrm>
              <a:off x="1617627" y="1675115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20" name="Circle"/>
            <p:cNvSpPr/>
            <p:nvPr/>
          </p:nvSpPr>
          <p:spPr>
            <a:xfrm>
              <a:off x="2009444" y="1140698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21" name="Circle"/>
            <p:cNvSpPr/>
            <p:nvPr/>
          </p:nvSpPr>
          <p:spPr>
            <a:xfrm>
              <a:off x="2300944" y="922073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22" name="Circle"/>
            <p:cNvSpPr/>
            <p:nvPr/>
          </p:nvSpPr>
          <p:spPr>
            <a:xfrm>
              <a:off x="2744267" y="1070859"/>
              <a:ext cx="121459" cy="121460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23" name="Circle"/>
            <p:cNvSpPr/>
            <p:nvPr/>
          </p:nvSpPr>
          <p:spPr>
            <a:xfrm>
              <a:off x="2221996" y="1183208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24" name="Circle"/>
            <p:cNvSpPr/>
            <p:nvPr/>
          </p:nvSpPr>
          <p:spPr>
            <a:xfrm>
              <a:off x="2058027" y="1413979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25" name="Circle"/>
            <p:cNvSpPr/>
            <p:nvPr/>
          </p:nvSpPr>
          <p:spPr>
            <a:xfrm>
              <a:off x="2592444" y="922073"/>
              <a:ext cx="121459" cy="1214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Pearson’s correlation coefficient…"/>
          <p:cNvSpPr txBox="1"/>
          <p:nvPr>
            <p:ph type="title"/>
          </p:nvPr>
        </p:nvSpPr>
        <p:spPr>
          <a:xfrm>
            <a:off x="36810" y="92074"/>
            <a:ext cx="9070380" cy="1508126"/>
          </a:xfrm>
          <a:prstGeom prst="rect">
            <a:avLst/>
          </a:prstGeom>
        </p:spPr>
        <p:txBody>
          <a:bodyPr/>
          <a:lstStyle/>
          <a:p>
            <a:pPr/>
            <a:r>
              <a:t>Pearson’s correlation coefficient</a:t>
            </a:r>
          </a:p>
          <a:p>
            <a:pPr/>
            <a:r>
              <a:t>a.k.a. “Pearson’s r”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25027"/>
            <a:ext cx="9144000" cy="417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Background: Big Data, the impact on Science"/>
          <p:cNvSpPr txBox="1"/>
          <p:nvPr/>
        </p:nvSpPr>
        <p:spPr>
          <a:xfrm>
            <a:off x="293558" y="534352"/>
            <a:ext cx="835368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Background: Big Data, the impact on Science</a:t>
            </a:r>
          </a:p>
        </p:txBody>
      </p:sp>
      <p:pic>
        <p:nvPicPr>
          <p:cNvPr id="134" name="Image" descr="Image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1276350"/>
            <a:ext cx="8001000" cy="430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HE END OF THEORY…"/>
          <p:cNvSpPr txBox="1"/>
          <p:nvPr/>
        </p:nvSpPr>
        <p:spPr>
          <a:xfrm>
            <a:off x="1788660" y="5980429"/>
            <a:ext cx="5264385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  <a:r>
              <a:t>THE END OF THEORY</a:t>
            </a:r>
          </a:p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  <a:r>
              <a:t>Will the Data Deluge Makes the Scientific Method Obsolete? [6.30.08]</a:t>
            </a:r>
          </a:p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  <a:r>
              <a:t>By Chris Anderson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" name="(Big) Data Analysis"/>
          <p:cNvSpPr txBox="1"/>
          <p:nvPr>
            <p:ph type="ctr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(Big) Data Analysis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35484"/>
            <a:ext cx="9144000" cy="3338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" name="Image" descr="Image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784" y="1505842"/>
            <a:ext cx="6436432" cy="535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6631" y="419100"/>
            <a:ext cx="6690738" cy="769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" name="Feature values are continuou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Feature values are continuous</a:t>
            </a:r>
          </a:p>
          <a:p>
            <a:pPr algn="l"/>
            <a:r>
              <a:t>e.g., 0.1, 0.3, 0.4, 0.2, 0.7, …</a:t>
            </a:r>
          </a:p>
          <a:p>
            <a:pPr algn="l"/>
          </a:p>
          <a:p>
            <a:pPr algn="l"/>
            <a:r>
              <a:t>Feature values are discrete</a:t>
            </a:r>
          </a:p>
          <a:p>
            <a:pPr algn="l"/>
            <a:r>
              <a:t>e.g., yes, no, male, small, … </a:t>
            </a:r>
          </a:p>
          <a:p>
            <a:pPr algn="l"/>
          </a:p>
          <a:p>
            <a:pPr algn="l"/>
            <a:r>
              <a:t>Toy versus realistic datasets</a:t>
            </a:r>
          </a:p>
        </p:txBody>
      </p:sp>
      <p:sp>
        <p:nvSpPr>
          <p:cNvPr id="147" name="Data 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" name="contact lenses (toy) dataset"/>
          <p:cNvSpPr txBox="1"/>
          <p:nvPr>
            <p:ph type="title"/>
          </p:nvPr>
        </p:nvSpPr>
        <p:spPr>
          <a:xfrm>
            <a:off x="457200" y="-34926"/>
            <a:ext cx="8229600" cy="1077914"/>
          </a:xfrm>
          <a:prstGeom prst="rect">
            <a:avLst/>
          </a:prstGeom>
        </p:spPr>
        <p:txBody>
          <a:bodyPr/>
          <a:lstStyle/>
          <a:p>
            <a:pPr/>
            <a:r>
              <a:t>contact lenses (toy) dataset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81573"/>
            <a:ext cx="9144000" cy="5761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Complete description in terms of rules"/>
          <p:cNvSpPr txBox="1"/>
          <p:nvPr>
            <p:ph type="title"/>
          </p:nvPr>
        </p:nvSpPr>
        <p:spPr>
          <a:xfrm>
            <a:off x="457200" y="296416"/>
            <a:ext cx="8229600" cy="783481"/>
          </a:xfrm>
          <a:prstGeom prst="rect">
            <a:avLst/>
          </a:prstGeom>
        </p:spPr>
        <p:txBody>
          <a:bodyPr/>
          <a:lstStyle>
            <a:lvl1pPr>
              <a:defRPr sz="3300"/>
            </a:lvl1pPr>
          </a:lstStyle>
          <a:p>
            <a:pPr/>
            <a:r>
              <a:t>Complete description in terms of rules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0612"/>
            <a:ext cx="9144000" cy="5473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Decision T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Decision Tree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3241" y="1719209"/>
            <a:ext cx="5377518" cy="4884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The rules or decision tree provide a (complete) description of the contact lenses dataset. (A kind of summary.)…"/>
          <p:cNvSpPr txBox="1"/>
          <p:nvPr>
            <p:ph type="body" idx="1"/>
          </p:nvPr>
        </p:nvSpPr>
        <p:spPr>
          <a:xfrm>
            <a:off x="457200" y="1886297"/>
            <a:ext cx="8229600" cy="4971703"/>
          </a:xfrm>
          <a:prstGeom prst="rect">
            <a:avLst/>
          </a:prstGeom>
        </p:spPr>
        <p:txBody>
          <a:bodyPr/>
          <a:lstStyle/>
          <a:p>
            <a:pPr marL="0" indent="0" algn="l"/>
            <a:r>
              <a:t>The rules or decision tree provide a (complete) </a:t>
            </a:r>
            <a:r>
              <a:rPr b="1"/>
              <a:t>description</a:t>
            </a:r>
            <a:r>
              <a:t> of the contact lenses dataset. (A kind of summary.)</a:t>
            </a:r>
          </a:p>
          <a:p>
            <a:pPr marL="0" indent="0" algn="l"/>
          </a:p>
          <a:p>
            <a:pPr marL="0" indent="0" algn="l"/>
            <a:r>
              <a:t>Depending on their structure, they may also </a:t>
            </a:r>
            <a:r>
              <a:rPr b="1"/>
              <a:t>generalise</a:t>
            </a:r>
            <a:r>
              <a:t> to novel cases (i.e., cases not included in the contact lenses dataset. </a:t>
            </a:r>
          </a:p>
          <a:p>
            <a:pPr marL="0" indent="0" algn="l"/>
          </a:p>
        </p:txBody>
      </p:sp>
      <p:sp>
        <p:nvSpPr>
          <p:cNvPr id="163" name="Description versus general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Description versus generalisation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" name="Data Analys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Analysis</a:t>
            </a:r>
            <a:br/>
          </a:p>
          <a:p>
            <a:pPr/>
            <a:r>
              <a:t>Pattern Recognition</a:t>
            </a:r>
          </a:p>
          <a:p>
            <a:pPr/>
          </a:p>
          <a:p>
            <a:pPr/>
            <a:r>
              <a:t>Data Mining</a:t>
            </a:r>
          </a:p>
          <a:p>
            <a:pPr/>
          </a:p>
          <a:p>
            <a:pPr/>
            <a:r>
              <a:t>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" name="What is the goa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 algn="l">
              <a:buSzPct val="100000"/>
              <a:buChar char="•"/>
            </a:pPr>
          </a:p>
          <a:p>
            <a:pPr marL="508000" indent="-508000" algn="l">
              <a:buSzPct val="100000"/>
              <a:buChar char="•"/>
            </a:pPr>
            <a:r>
              <a:t>What is the goal?</a:t>
            </a:r>
          </a:p>
          <a:p>
            <a:pPr marL="508000" indent="-508000" algn="l">
              <a:buSzPct val="100000"/>
              <a:buChar char="•"/>
            </a:pPr>
          </a:p>
          <a:p>
            <a:pPr marL="508000" indent="-508000" algn="l">
              <a:buSzPct val="100000"/>
              <a:buChar char="•"/>
            </a:pPr>
            <a:r>
              <a:t>What are meaningful features?</a:t>
            </a:r>
          </a:p>
          <a:p>
            <a:pPr marL="508000" indent="-508000" algn="l">
              <a:buSzPct val="100000"/>
              <a:buChar char="•"/>
            </a:pPr>
          </a:p>
          <a:p>
            <a:pPr marL="508000" indent="-508000" algn="l">
              <a:buSzPct val="100000"/>
              <a:buChar char="•"/>
            </a:pPr>
            <a:r>
              <a:t>How can feature values be obtained?</a:t>
            </a:r>
          </a:p>
        </p:txBody>
      </p:sp>
      <p:sp>
        <p:nvSpPr>
          <p:cNvPr id="167" name="Prediction with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 with </a:t>
            </a:r>
          </a:p>
          <a:p>
            <a:pPr/>
            <a:r>
              <a:t>Data Mining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0" name="WEKA…"/>
          <p:cNvSpPr txBox="1"/>
          <p:nvPr>
            <p:ph type="body" sz="half" idx="1"/>
          </p:nvPr>
        </p:nvSpPr>
        <p:spPr>
          <a:xfrm>
            <a:off x="457200" y="2077442"/>
            <a:ext cx="8229600" cy="2438252"/>
          </a:xfrm>
          <a:prstGeom prst="rect">
            <a:avLst/>
          </a:prstGeom>
        </p:spPr>
        <p:txBody>
          <a:bodyPr/>
          <a:lstStyle/>
          <a:p>
            <a:pPr/>
            <a:r>
              <a:t>WEKA</a:t>
            </a:r>
          </a:p>
          <a:p>
            <a:pPr/>
            <a:r>
              <a:t>Orange</a:t>
            </a:r>
          </a:p>
          <a:p>
            <a:pPr/>
            <a:r>
              <a:t>Python</a:t>
            </a:r>
          </a:p>
          <a:p>
            <a:pPr/>
            <a:r>
              <a:t>R</a:t>
            </a:r>
          </a:p>
        </p:txBody>
      </p:sp>
      <p:sp>
        <p:nvSpPr>
          <p:cNvPr id="171" name="Data Science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Science tools</a:t>
            </a:r>
          </a:p>
        </p:txBody>
      </p:sp>
      <p:pic>
        <p:nvPicPr>
          <p:cNvPr id="172" name="Image" descr="Image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3643" y="4639239"/>
            <a:ext cx="4856714" cy="2100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0" y="800100"/>
            <a:ext cx="4191000" cy="52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WEKA book"/>
          <p:cNvSpPr txBox="1"/>
          <p:nvPr/>
        </p:nvSpPr>
        <p:spPr>
          <a:xfrm>
            <a:off x="3612041" y="125730"/>
            <a:ext cx="1919918" cy="47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WEKA book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Data Scientists work with (a.o.):…"/>
          <p:cNvSpPr txBox="1"/>
          <p:nvPr>
            <p:ph type="body" idx="1"/>
          </p:nvPr>
        </p:nvSpPr>
        <p:spPr>
          <a:xfrm>
            <a:off x="457200" y="1600200"/>
            <a:ext cx="8229600" cy="4211192"/>
          </a:xfrm>
          <a:prstGeom prst="rect">
            <a:avLst/>
          </a:prstGeom>
        </p:spPr>
        <p:txBody>
          <a:bodyPr/>
          <a:lstStyle/>
          <a:p>
            <a:pPr algn="l"/>
            <a:r>
              <a:t>Data Scientists work with (a.o.):</a:t>
            </a:r>
          </a:p>
          <a:p>
            <a:pPr lvl="1" algn="l"/>
          </a:p>
          <a:p>
            <a:pPr lvl="1" algn="l"/>
            <a:r>
              <a:t>R (statisticians) or </a:t>
            </a:r>
          </a:p>
          <a:p>
            <a:pPr lvl="1" algn="l"/>
          </a:p>
          <a:p>
            <a:pPr lvl="1" algn="l"/>
            <a:r>
              <a:t>Python (computer scientists)</a:t>
            </a:r>
          </a:p>
          <a:p>
            <a:pPr algn="l"/>
          </a:p>
          <a:p>
            <a:pPr algn="l"/>
            <a:r>
              <a:t>WEKA and Orange are for beginners</a:t>
            </a:r>
          </a:p>
        </p:txBody>
      </p:sp>
      <p:sp>
        <p:nvSpPr>
          <p:cNvPr id="180" name="Why WEK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WEKA?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" name="DATA ANALYSIS IS…"/>
          <p:cNvSpPr txBox="1"/>
          <p:nvPr>
            <p:ph type="body" idx="1"/>
          </p:nvPr>
        </p:nvSpPr>
        <p:spPr>
          <a:xfrm>
            <a:off x="64591" y="1600200"/>
            <a:ext cx="9014819" cy="5257800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>
              <a:defRPr sz="2700"/>
            </a:pPr>
            <a:r>
              <a:t>DATA ANALYSIS IS </a:t>
            </a:r>
          </a:p>
          <a:p>
            <a:pPr>
              <a:defRPr sz="2700"/>
            </a:pPr>
            <a:r>
              <a:t>ABOUT PREDICTION</a:t>
            </a:r>
          </a:p>
          <a:p>
            <a:pPr>
              <a:defRPr sz="2700"/>
            </a:pPr>
            <a:r>
              <a:t>or </a:t>
            </a:r>
          </a:p>
          <a:p>
            <a:pPr>
              <a:defRPr sz="2700"/>
            </a:pPr>
            <a:r>
              <a:t>ABOUT RECOGNISING PREVIOUSLY UNSEEN THINGS</a:t>
            </a:r>
          </a:p>
        </p:txBody>
      </p:sp>
      <p:sp>
        <p:nvSpPr>
          <p:cNvPr id="36" name="Data Analysis…"/>
          <p:cNvSpPr txBox="1"/>
          <p:nvPr/>
        </p:nvSpPr>
        <p:spPr>
          <a:xfrm>
            <a:off x="2519518" y="113029"/>
            <a:ext cx="4104964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400">
                <a:solidFill>
                  <a:schemeClr val="accent3">
                    <a:lumOff val="44000"/>
                  </a:schemeClr>
                </a:solidFill>
              </a:defRPr>
            </a:pPr>
            <a:r>
              <a:t>Data Analysis </a:t>
            </a:r>
          </a:p>
          <a:p>
            <a:pPr algn="ctr">
              <a:defRPr sz="3800">
                <a:solidFill>
                  <a:schemeClr val="accent3">
                    <a:lumOff val="44000"/>
                  </a:schemeClr>
                </a:solidFill>
              </a:defRPr>
            </a:pPr>
            <a:r>
              <a:t>the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" name="CLASSIFI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CLASSIFICATION</a:t>
            </a:r>
          </a:p>
          <a:p>
            <a:pPr/>
          </a:p>
          <a:p>
            <a:pPr/>
          </a:p>
          <a:p>
            <a:pPr/>
            <a:r>
              <a:t>REGRESSION</a:t>
            </a:r>
          </a:p>
        </p:txBody>
      </p:sp>
      <p:sp>
        <p:nvSpPr>
          <p:cNvPr id="40" name="2 types of predi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types of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" name="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</a:t>
            </a:r>
          </a:p>
        </p:txBody>
      </p:sp>
      <p:pic>
        <p:nvPicPr>
          <p:cNvPr id="44" name="IMG_0945.jpg" descr="IMG_094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5670" y="1476996"/>
            <a:ext cx="3512660" cy="4683546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DOG/NO DOG?"/>
          <p:cNvSpPr txBox="1"/>
          <p:nvPr/>
        </p:nvSpPr>
        <p:spPr>
          <a:xfrm>
            <a:off x="3411160" y="6364604"/>
            <a:ext cx="232168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DOG/NO DOG?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154" y="303309"/>
            <a:ext cx="7317692" cy="569258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DOG/CAT?"/>
          <p:cNvSpPr txBox="1"/>
          <p:nvPr/>
        </p:nvSpPr>
        <p:spPr>
          <a:xfrm>
            <a:off x="3726080" y="6263004"/>
            <a:ext cx="169184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DOG/CAT?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" name="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  <p:pic>
        <p:nvPicPr>
          <p:cNvPr id="53" name="IMG_0945.jpg" descr="IMG_094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5670" y="1502396"/>
            <a:ext cx="3512660" cy="4683546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AGE?"/>
          <p:cNvSpPr txBox="1"/>
          <p:nvPr/>
        </p:nvSpPr>
        <p:spPr>
          <a:xfrm>
            <a:off x="4157756" y="6364604"/>
            <a:ext cx="82848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AGE?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" name="instances…"/>
          <p:cNvSpPr txBox="1"/>
          <p:nvPr>
            <p:ph type="body" sz="half" idx="1"/>
          </p:nvPr>
        </p:nvSpPr>
        <p:spPr>
          <a:xfrm>
            <a:off x="444500" y="1591319"/>
            <a:ext cx="3332858" cy="5266681"/>
          </a:xfrm>
          <a:prstGeom prst="rect">
            <a:avLst/>
          </a:prstGeom>
        </p:spPr>
        <p:txBody>
          <a:bodyPr/>
          <a:lstStyle/>
          <a:p>
            <a:pPr marL="320842" indent="-320842" algn="l">
              <a:buSzPct val="100000"/>
              <a:buChar char="•"/>
            </a:pPr>
            <a:r>
              <a:t>instances</a:t>
            </a:r>
            <a:br/>
          </a:p>
          <a:p>
            <a:pPr marL="320842" indent="-320842" algn="l">
              <a:buSzPct val="100000"/>
              <a:buChar char="•"/>
            </a:pPr>
            <a:r>
              <a:t>labels</a:t>
            </a:r>
            <a:br/>
          </a:p>
          <a:p>
            <a:pPr marL="320842" indent="-320842" algn="l">
              <a:buSzPct val="100000"/>
              <a:buChar char="•"/>
            </a:pPr>
            <a:r>
              <a:t>features </a:t>
            </a:r>
            <a:br/>
          </a:p>
          <a:p>
            <a:pPr marL="320842" indent="-320842" algn="l">
              <a:buSzPct val="100000"/>
              <a:buChar char="•"/>
            </a:pPr>
            <a:r>
              <a:t>feature values</a:t>
            </a:r>
          </a:p>
          <a:p>
            <a:pPr marL="320842" indent="-320842" algn="l">
              <a:buSzPct val="100000"/>
              <a:buChar char="•"/>
            </a:pPr>
          </a:p>
          <a:p>
            <a:pPr marL="320842" indent="-320842" algn="l">
              <a:buSzPct val="100000"/>
              <a:buChar char="•"/>
            </a:pPr>
            <a:r>
              <a:t>feature vector</a:t>
            </a:r>
          </a:p>
        </p:txBody>
      </p:sp>
      <p:sp>
        <p:nvSpPr>
          <p:cNvPr id="58" name="Data Analysi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Analysis </a:t>
            </a:r>
          </a:p>
          <a:p>
            <a:pPr>
              <a:defRPr sz="3800"/>
            </a:pPr>
            <a:r>
              <a:t>concepts</a:t>
            </a:r>
          </a:p>
        </p:txBody>
      </p:sp>
      <p:pic>
        <p:nvPicPr>
          <p:cNvPr id="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4600" y="1074419"/>
            <a:ext cx="1346200" cy="219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7879121" y="1985344"/>
            <a:ext cx="2093503" cy="375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48656" y="2474467"/>
            <a:ext cx="1360345" cy="6606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" name="Group"/>
          <p:cNvGrpSpPr/>
          <p:nvPr/>
        </p:nvGrpSpPr>
        <p:grpSpPr>
          <a:xfrm>
            <a:off x="4061146" y="3833477"/>
            <a:ext cx="3780601" cy="447041"/>
            <a:chOff x="0" y="0"/>
            <a:chExt cx="3780600" cy="447040"/>
          </a:xfrm>
        </p:grpSpPr>
        <p:sp>
          <p:nvSpPr>
            <p:cNvPr id="62" name="height"/>
            <p:cNvSpPr txBox="1"/>
            <p:nvPr/>
          </p:nvSpPr>
          <p:spPr>
            <a:xfrm>
              <a:off x="1125206" y="0"/>
              <a:ext cx="1044438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917"/>
                  </a:solidFill>
                </a:defRPr>
              </a:lvl1pPr>
            </a:lstStyle>
            <a:p>
              <a:pPr/>
              <a:r>
                <a:t>height</a:t>
              </a:r>
            </a:p>
          </p:txBody>
        </p:sp>
        <p:sp>
          <p:nvSpPr>
            <p:cNvPr id="63" name="color"/>
            <p:cNvSpPr txBox="1"/>
            <p:nvPr/>
          </p:nvSpPr>
          <p:spPr>
            <a:xfrm>
              <a:off x="0" y="0"/>
              <a:ext cx="847537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917"/>
                  </a:solidFill>
                </a:defRPr>
              </a:lvl1pPr>
            </a:lstStyle>
            <a:p>
              <a:pPr/>
              <a:r>
                <a:t>color</a:t>
              </a:r>
            </a:p>
          </p:txBody>
        </p:sp>
        <p:sp>
          <p:nvSpPr>
            <p:cNvPr id="64" name="furriness"/>
            <p:cNvSpPr txBox="1"/>
            <p:nvPr/>
          </p:nvSpPr>
          <p:spPr>
            <a:xfrm>
              <a:off x="2367963" y="0"/>
              <a:ext cx="1412638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917"/>
                  </a:solidFill>
                </a:defRPr>
              </a:lvl1pPr>
            </a:lstStyle>
            <a:p>
              <a:pPr/>
              <a:r>
                <a:t>furriness</a:t>
              </a:r>
            </a:p>
          </p:txBody>
        </p:sp>
      </p:grpSp>
      <p:grpSp>
        <p:nvGrpSpPr>
          <p:cNvPr id="68" name="Group"/>
          <p:cNvGrpSpPr/>
          <p:nvPr/>
        </p:nvGrpSpPr>
        <p:grpSpPr>
          <a:xfrm>
            <a:off x="4061146" y="2730496"/>
            <a:ext cx="2612424" cy="447041"/>
            <a:chOff x="0" y="0"/>
            <a:chExt cx="2612423" cy="447040"/>
          </a:xfrm>
        </p:grpSpPr>
        <p:sp>
          <p:nvSpPr>
            <p:cNvPr id="66" name="“3 years”"/>
            <p:cNvSpPr txBox="1"/>
            <p:nvPr/>
          </p:nvSpPr>
          <p:spPr>
            <a:xfrm>
              <a:off x="1199340" y="0"/>
              <a:ext cx="1413084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917"/>
                  </a:solidFill>
                </a:defRPr>
              </a:lvl1pPr>
            </a:lstStyle>
            <a:p>
              <a:pPr/>
              <a:r>
                <a:t>“3 years”</a:t>
              </a:r>
            </a:p>
          </p:txBody>
        </p:sp>
        <p:sp>
          <p:nvSpPr>
            <p:cNvPr id="67" name="“dog”"/>
            <p:cNvSpPr txBox="1"/>
            <p:nvPr/>
          </p:nvSpPr>
          <p:spPr>
            <a:xfrm>
              <a:off x="0" y="0"/>
              <a:ext cx="915551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917"/>
                  </a:solidFill>
                </a:defRPr>
              </a:lvl1pPr>
            </a:lstStyle>
            <a:p>
              <a:pPr/>
              <a:r>
                <a:t>“dog”</a:t>
              </a:r>
            </a:p>
          </p:txBody>
        </p:sp>
      </p:grpSp>
      <p:grpSp>
        <p:nvGrpSpPr>
          <p:cNvPr id="72" name="Group"/>
          <p:cNvGrpSpPr/>
          <p:nvPr/>
        </p:nvGrpSpPr>
        <p:grpSpPr>
          <a:xfrm>
            <a:off x="4061146" y="4936458"/>
            <a:ext cx="3560157" cy="447041"/>
            <a:chOff x="0" y="0"/>
            <a:chExt cx="3560156" cy="447040"/>
          </a:xfrm>
        </p:grpSpPr>
        <p:sp>
          <p:nvSpPr>
            <p:cNvPr id="69" name="“0.3m”"/>
            <p:cNvSpPr txBox="1"/>
            <p:nvPr/>
          </p:nvSpPr>
          <p:spPr>
            <a:xfrm>
              <a:off x="1168749" y="0"/>
              <a:ext cx="1112898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917"/>
                  </a:solidFill>
                </a:defRPr>
              </a:lvl1pPr>
            </a:lstStyle>
            <a:p>
              <a:pPr/>
              <a:r>
                <a:t>“0.3m”</a:t>
              </a:r>
            </a:p>
          </p:txBody>
        </p:sp>
        <p:sp>
          <p:nvSpPr>
            <p:cNvPr id="70" name="“wit”"/>
            <p:cNvSpPr txBox="1"/>
            <p:nvPr/>
          </p:nvSpPr>
          <p:spPr>
            <a:xfrm>
              <a:off x="0" y="0"/>
              <a:ext cx="783392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917"/>
                  </a:solidFill>
                </a:defRPr>
              </a:lvl1pPr>
            </a:lstStyle>
            <a:p>
              <a:pPr/>
              <a:r>
                <a:t>“wit”</a:t>
              </a:r>
            </a:p>
          </p:txBody>
        </p:sp>
        <p:sp>
          <p:nvSpPr>
            <p:cNvPr id="71" name="“high”"/>
            <p:cNvSpPr txBox="1"/>
            <p:nvPr/>
          </p:nvSpPr>
          <p:spPr>
            <a:xfrm>
              <a:off x="2557243" y="0"/>
              <a:ext cx="1002914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917"/>
                  </a:solidFill>
                </a:defRPr>
              </a:lvl1pPr>
            </a:lstStyle>
            <a:p>
              <a:pPr/>
              <a:r>
                <a:t>“high”</a:t>
              </a:r>
            </a:p>
          </p:txBody>
        </p:sp>
      </p:grpSp>
      <p:sp>
        <p:nvSpPr>
          <p:cNvPr id="73" name="(“wit”, “0.3m”, “high”)"/>
          <p:cNvSpPr txBox="1"/>
          <p:nvPr/>
        </p:nvSpPr>
        <p:spPr>
          <a:xfrm>
            <a:off x="4061146" y="6039440"/>
            <a:ext cx="327492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917"/>
                </a:solidFill>
              </a:defRPr>
            </a:lvl1pPr>
          </a:lstStyle>
          <a:p>
            <a:pPr/>
            <a:r>
              <a:t>(“wit”, “0.3m”, “high”)</a:t>
            </a:r>
          </a:p>
        </p:txBody>
      </p:sp>
      <p:sp>
        <p:nvSpPr>
          <p:cNvPr id="74" name="“Popov”"/>
          <p:cNvSpPr txBox="1"/>
          <p:nvPr/>
        </p:nvSpPr>
        <p:spPr>
          <a:xfrm>
            <a:off x="4061146" y="1627514"/>
            <a:ext cx="123895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917"/>
                </a:solidFill>
              </a:defRPr>
            </a:lvl1pPr>
          </a:lstStyle>
          <a:p>
            <a:pPr/>
            <a:r>
              <a:t>“Popov”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420374" y="6409054"/>
            <a:ext cx="24869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" name="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Correlation</a:t>
            </a:r>
          </a:p>
        </p:txBody>
      </p:sp>
      <p:grpSp>
        <p:nvGrpSpPr>
          <p:cNvPr id="101" name="Group"/>
          <p:cNvGrpSpPr/>
          <p:nvPr/>
        </p:nvGrpSpPr>
        <p:grpSpPr>
          <a:xfrm>
            <a:off x="813043" y="916511"/>
            <a:ext cx="7892807" cy="5704635"/>
            <a:chOff x="0" y="0"/>
            <a:chExt cx="7892806" cy="5704633"/>
          </a:xfrm>
        </p:grpSpPr>
        <p:sp>
          <p:nvSpPr>
            <p:cNvPr id="78" name="Line"/>
            <p:cNvSpPr/>
            <p:nvPr/>
          </p:nvSpPr>
          <p:spPr>
            <a:xfrm>
              <a:off x="442727" y="5217588"/>
              <a:ext cx="6442754" cy="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79" name="Line"/>
            <p:cNvSpPr/>
            <p:nvPr/>
          </p:nvSpPr>
          <p:spPr>
            <a:xfrm flipV="1">
              <a:off x="469656" y="694223"/>
              <a:ext cx="1" cy="4531702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80" name="furriness"/>
            <p:cNvSpPr txBox="1"/>
            <p:nvPr/>
          </p:nvSpPr>
          <p:spPr>
            <a:xfrm>
              <a:off x="3052638" y="5257593"/>
              <a:ext cx="141263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DFDFD"/>
                  </a:solidFill>
                </a:defRPr>
              </a:lvl1pPr>
            </a:lstStyle>
            <a:p>
              <a:pPr/>
              <a:r>
                <a:t>furriness</a:t>
              </a:r>
            </a:p>
          </p:txBody>
        </p:sp>
        <p:sp>
          <p:nvSpPr>
            <p:cNvPr id="81" name="cuteness"/>
            <p:cNvSpPr txBox="1"/>
            <p:nvPr/>
          </p:nvSpPr>
          <p:spPr>
            <a:xfrm rot="16200000">
              <a:off x="-477962" y="2737188"/>
              <a:ext cx="1402964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DFDFD"/>
                  </a:solidFill>
                </a:defRPr>
              </a:lvl1pPr>
            </a:lstStyle>
            <a:p>
              <a:pPr/>
              <a:r>
                <a:t>cuteness</a:t>
              </a:r>
            </a:p>
          </p:txBody>
        </p:sp>
        <p:pic>
          <p:nvPicPr>
            <p:cNvPr id="8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047868" y="4901144"/>
              <a:ext cx="844939" cy="632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3601" y="0"/>
              <a:ext cx="632889" cy="632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" name="Circle"/>
            <p:cNvSpPr/>
            <p:nvPr/>
          </p:nvSpPr>
          <p:spPr>
            <a:xfrm>
              <a:off x="1142756" y="41126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85" name="Circle"/>
            <p:cNvSpPr/>
            <p:nvPr/>
          </p:nvSpPr>
          <p:spPr>
            <a:xfrm>
              <a:off x="825256" y="4722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86" name="Circle"/>
            <p:cNvSpPr/>
            <p:nvPr/>
          </p:nvSpPr>
          <p:spPr>
            <a:xfrm>
              <a:off x="1841256" y="3960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87" name="Circle"/>
            <p:cNvSpPr/>
            <p:nvPr/>
          </p:nvSpPr>
          <p:spPr>
            <a:xfrm>
              <a:off x="1549156" y="4544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88" name="Circle"/>
            <p:cNvSpPr/>
            <p:nvPr/>
          </p:nvSpPr>
          <p:spPr>
            <a:xfrm>
              <a:off x="2223648" y="3147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89" name="Circle"/>
            <p:cNvSpPr/>
            <p:nvPr/>
          </p:nvSpPr>
          <p:spPr>
            <a:xfrm>
              <a:off x="2209556" y="36681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0" name="Circle"/>
            <p:cNvSpPr/>
            <p:nvPr/>
          </p:nvSpPr>
          <p:spPr>
            <a:xfrm>
              <a:off x="2704856" y="3960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1" name="Circle"/>
            <p:cNvSpPr/>
            <p:nvPr/>
          </p:nvSpPr>
          <p:spPr>
            <a:xfrm>
              <a:off x="2933456" y="3147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2" name="Circle"/>
            <p:cNvSpPr/>
            <p:nvPr/>
          </p:nvSpPr>
          <p:spPr>
            <a:xfrm>
              <a:off x="3758956" y="2843640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3" name="Circle"/>
            <p:cNvSpPr/>
            <p:nvPr/>
          </p:nvSpPr>
          <p:spPr>
            <a:xfrm>
              <a:off x="3536469" y="35030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4" name="Circle"/>
            <p:cNvSpPr/>
            <p:nvPr/>
          </p:nvSpPr>
          <p:spPr>
            <a:xfrm>
              <a:off x="4355856" y="2385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5" name="Circle"/>
            <p:cNvSpPr/>
            <p:nvPr/>
          </p:nvSpPr>
          <p:spPr>
            <a:xfrm>
              <a:off x="4965456" y="1928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6" name="Circle"/>
            <p:cNvSpPr/>
            <p:nvPr/>
          </p:nvSpPr>
          <p:spPr>
            <a:xfrm>
              <a:off x="5892556" y="223943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7" name="Circle"/>
            <p:cNvSpPr/>
            <p:nvPr/>
          </p:nvSpPr>
          <p:spPr>
            <a:xfrm>
              <a:off x="4800356" y="24743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8" name="Circle"/>
            <p:cNvSpPr/>
            <p:nvPr/>
          </p:nvSpPr>
          <p:spPr>
            <a:xfrm>
              <a:off x="4457456" y="29569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99" name="Circle"/>
            <p:cNvSpPr/>
            <p:nvPr/>
          </p:nvSpPr>
          <p:spPr>
            <a:xfrm>
              <a:off x="5575056" y="1928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00" name="Popov"/>
            <p:cNvSpPr txBox="1"/>
            <p:nvPr/>
          </p:nvSpPr>
          <p:spPr>
            <a:xfrm>
              <a:off x="6171956" y="2028618"/>
              <a:ext cx="550403" cy="281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CFCFC"/>
                  </a:solidFill>
                </a:defRPr>
              </a:lvl1pPr>
            </a:lstStyle>
            <a:p>
              <a:pPr/>
              <a:r>
                <a:t>Popov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